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77" r:id="rId7"/>
    <p:sldId id="278" r:id="rId8"/>
    <p:sldId id="279" r:id="rId9"/>
    <p:sldId id="261" r:id="rId10"/>
    <p:sldId id="262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63" r:id="rId22"/>
    <p:sldId id="264" r:id="rId23"/>
    <p:sldId id="280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392" autoAdjust="0"/>
  </p:normalViewPr>
  <p:slideViewPr>
    <p:cSldViewPr snapToGrid="0">
      <p:cViewPr varScale="1">
        <p:scale>
          <a:sx n="91" d="100"/>
          <a:sy n="91" d="100"/>
        </p:scale>
        <p:origin x="135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3269E-6751-4610-864A-A19AFC2AEA68}" type="datetimeFigureOut">
              <a:rPr lang="de-DE" smtClean="0"/>
              <a:t>12.07.2022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7EF54B-3B5A-4247-978A-5C4E712137E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9404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304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6176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04155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1044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3077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56511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448099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8493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2616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8866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8028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568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423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6457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2857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883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017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3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103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2654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42614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8337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7EF54B-3B5A-4247-978A-5C4E712137E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638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36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40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143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41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86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86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7/12/2022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75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7/12/2022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318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7/12/2022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712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643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7/12/2022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5973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7/12/2022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34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klasdiehm/whatamiwatching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8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CA6857-A138-0D92-FB79-9C818665E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1" y="978408"/>
            <a:ext cx="5037174" cy="2591969"/>
          </a:xfrm>
        </p:spPr>
        <p:txBody>
          <a:bodyPr anchor="t">
            <a:normAutofit/>
          </a:bodyPr>
          <a:lstStyle/>
          <a:p>
            <a:r>
              <a:rPr lang="de-DE" dirty="0"/>
              <a:t>SE3-Projekt –</a:t>
            </a:r>
            <a:br>
              <a:rPr lang="de-DE" dirty="0"/>
            </a:br>
            <a:r>
              <a:rPr lang="de-DE" dirty="0" err="1"/>
              <a:t>What</a:t>
            </a:r>
            <a:r>
              <a:rPr lang="de-DE" dirty="0"/>
              <a:t> am I </a:t>
            </a:r>
            <a:r>
              <a:rPr lang="de-DE" dirty="0" err="1"/>
              <a:t>watching</a:t>
            </a:r>
            <a:endParaRPr lang="de-DE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ACEB7BF-F8E5-4078-97E4-4276495F2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intergrund aus blauem und orangem Farbpulver">
            <a:extLst>
              <a:ext uri="{FF2B5EF4-FFF2-40B4-BE49-F238E27FC236}">
                <a16:creationId xmlns:a16="http://schemas.microsoft.com/office/drawing/2014/main" id="{EF4BFBB1-73CF-0006-78BD-5111C25790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72" b="12758"/>
          <a:stretch/>
        </p:blipFill>
        <p:spPr>
          <a:xfrm>
            <a:off x="6662168" y="3259297"/>
            <a:ext cx="5028284" cy="282842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0301BA4-10E6-44CC-9EEC-727EDF3BC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74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Polarion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2"/>
            <a:ext cx="8686799" cy="401823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Anforderungsformulierung in Polarion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Meta-Anforderungen in Projekt</a:t>
            </a:r>
          </a:p>
          <a:p>
            <a:pPr marL="617220" lvl="1" indent="-342900"/>
            <a:r>
              <a:rPr lang="de-DE" dirty="0"/>
              <a:t>http://10.3.15.85/polarion/#/project/SEP/wiki/Testing/Projektbewertung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Anforderungen an die spezifische Applikation</a:t>
            </a:r>
          </a:p>
          <a:p>
            <a:pPr marL="617220" lvl="1" indent="-342900"/>
            <a:r>
              <a:rPr lang="de-DE" dirty="0"/>
              <a:t>http://10.3.15.85/polarion/#/project/SEP6/workitems?query=NOT%20HAS_VALUE%3Aresolution</a:t>
            </a:r>
          </a:p>
        </p:txBody>
      </p:sp>
      <p:pic>
        <p:nvPicPr>
          <p:cNvPr id="1026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5B07DD5E-07BF-AF9F-506E-EF49C8D0F3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7162" y="3920108"/>
            <a:ext cx="2095126" cy="2374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369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2"/>
            <a:ext cx="11005346" cy="401823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Das Projekt muss anhand von exemplarischen Anforderungen die </a:t>
            </a:r>
            <a:r>
              <a:rPr lang="de-DE" sz="1800" dirty="0" err="1">
                <a:effectLst/>
              </a:rPr>
              <a:t>Traceability</a:t>
            </a:r>
            <a:r>
              <a:rPr lang="de-DE" sz="1800" dirty="0">
                <a:effectLst/>
              </a:rPr>
              <a:t> (Nachverfolg­barkeit) von Anforderungen über Design und Implementierung bis zum Test darstellen.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Vorteile agiler Entwicklungsmethoden müssen im Softwareentwicklungsprozess doku­mentiert werden. Dies soll z.B. ein </a:t>
            </a:r>
            <a:r>
              <a:rPr lang="de-DE" sz="1800" dirty="0" err="1">
                <a:effectLst/>
              </a:rPr>
              <a:t>Reflektionsbericht</a:t>
            </a:r>
            <a:r>
              <a:rPr lang="de-DE" sz="1800" dirty="0">
                <a:effectLst/>
              </a:rPr>
              <a:t> zum Einsatz von Pair oder Mob </a:t>
            </a:r>
            <a:r>
              <a:rPr lang="de-DE" sz="1800" dirty="0" err="1">
                <a:effectLst/>
              </a:rPr>
              <a:t>Programming</a:t>
            </a:r>
            <a:r>
              <a:rPr lang="de-DE" sz="1800" dirty="0">
                <a:effectLst/>
              </a:rPr>
              <a:t> sein, hier muss ein Strong Style genutzt werden.</a:t>
            </a: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7A21167-A6AC-F72C-455A-85EE15D6E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9" y="2055222"/>
            <a:ext cx="10086975" cy="400050"/>
          </a:xfrm>
          <a:prstGeom prst="rect">
            <a:avLst/>
          </a:prstGeom>
        </p:spPr>
      </p:pic>
      <p:pic>
        <p:nvPicPr>
          <p:cNvPr id="11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6CD89323-2296-F3C0-B924-798C105B06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7001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Versionsverwaltung für alle Quellcodedokumente sowie deren Dokumentation ist obli­gatorisch.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Der </a:t>
            </a:r>
            <a:r>
              <a:rPr lang="de-DE" sz="1800" dirty="0" err="1">
                <a:effectLst/>
              </a:rPr>
              <a:t>Build</a:t>
            </a:r>
            <a:r>
              <a:rPr lang="de-DE" sz="1800" dirty="0">
                <a:effectLst/>
              </a:rPr>
              <a:t>-Prozess muss automatisiert werden.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Durchführung kontinuierlicher </a:t>
            </a:r>
            <a:r>
              <a:rPr lang="de-DE" sz="1800" dirty="0" err="1">
                <a:effectLst/>
              </a:rPr>
              <a:t>Builds</a:t>
            </a:r>
            <a:r>
              <a:rPr lang="de-DE" sz="1800" dirty="0">
                <a:effectLst/>
              </a:rPr>
              <a:t> und Tests sollte mit Einsatz einer CI-Applikation unterstützt und dokumentiert werden.</a:t>
            </a: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An exemplarischen Softwarekomponenten muss der Einsatz eines Test-Frameworks für Unit-</a:t>
            </a:r>
            <a:r>
              <a:rPr lang="de-DE" sz="1800" dirty="0" err="1">
                <a:effectLst/>
              </a:rPr>
              <a:t>Testing</a:t>
            </a:r>
            <a:r>
              <a:rPr lang="de-DE" sz="1800" dirty="0">
                <a:effectLst/>
              </a:rPr>
              <a:t> ausprobiert und dokumentiert werden.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Bei der Entwicklung grafischer Benutzerschnittstellen sollte der Einsatz entsprechender UI-</a:t>
            </a:r>
            <a:r>
              <a:rPr lang="de-DE" sz="1800" dirty="0" err="1">
                <a:effectLst/>
              </a:rPr>
              <a:t>Testing</a:t>
            </a:r>
            <a:r>
              <a:rPr lang="de-DE" sz="1800" dirty="0">
                <a:effectLst/>
              </a:rPr>
              <a:t>-Frameworks ausprobiert und dokumentiert werden.</a:t>
            </a: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Detaillierung der Benutzeranforderungen aus dem Lastenheft, sowie die gesamte </a:t>
            </a:r>
            <a:r>
              <a:rPr lang="de-DE" sz="1800" dirty="0" err="1">
                <a:effectLst/>
              </a:rPr>
              <a:t>Traceability</a:t>
            </a:r>
            <a:r>
              <a:rPr lang="de-DE" sz="1800" dirty="0">
                <a:effectLst/>
              </a:rPr>
              <a:t> von diesen Anforderungen, über Referenzen zur Implementierung  bis hin zu den definierten Tests muss online in einem Polarion-Projekt erfolgen</a:t>
            </a:r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77892E4-3BB8-69F5-BAD8-2867C7C9C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8" y="2075844"/>
            <a:ext cx="5162550" cy="390525"/>
          </a:xfrm>
          <a:prstGeom prst="rect">
            <a:avLst/>
          </a:prstGeom>
        </p:spPr>
      </p:pic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34991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Eine mobile Applikation sollte durch Einsatz MVC-artiger Entwurfsmuster eine lose gekoppelte Softwarearchitektur unterstützen.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Umgesetzte Geschäftsprozesse sollten das Zusammenspiel von Modell, View und Controller exemplarisch verdeutlichen.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Für die Entwicklung realistischer und nicht zu sehr vereinfachten Enterprise-Applikationen ist der Einsatz moderner Microservice Frameworks unerlässlich.</a:t>
            </a:r>
            <a:endParaRPr lang="de-DE" sz="1800" dirty="0"/>
          </a:p>
        </p:txBody>
      </p:sp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34E70EE-0736-F2B9-5497-B17EE6B37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68" y="2106078"/>
            <a:ext cx="4105275" cy="31432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F674D87-13B5-5D49-7B1F-A70E6CD95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868" y="3630162"/>
            <a:ext cx="3552825" cy="36195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8C1D9E1A-FDA0-8B7E-B4CB-F85CCD5FD2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68" y="5201871"/>
            <a:ext cx="7705725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856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Bei der Umsetzung in der Programmiersprache Java müssen moderne Sprachfeature (Version 8 und neuer) sinnvoll genutzt werden.</a:t>
            </a:r>
          </a:p>
          <a:p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Softwareentwicklung und/oder die genutzten Softwarearchitektur soll </a:t>
            </a:r>
            <a:r>
              <a:rPr lang="de-DE" sz="1800" dirty="0" err="1">
                <a:effectLst/>
              </a:rPr>
              <a:t>Virtualisierungsverfahren</a:t>
            </a:r>
            <a:r>
              <a:rPr lang="de-DE" sz="1800" dirty="0">
                <a:effectLst/>
              </a:rPr>
              <a:t> sinnvoll einsetzen.</a:t>
            </a:r>
          </a:p>
          <a:p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Erfahrungen aus Semester 2 zu Software Ergonomie und Usability sollen bei der Analyse der User Experience genutzt werden.</a:t>
            </a:r>
            <a:endParaRPr lang="de-DE" sz="1800" dirty="0"/>
          </a:p>
        </p:txBody>
      </p:sp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F674D87-13B5-5D49-7B1F-A70E6CD95F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68" y="3630162"/>
            <a:ext cx="3552825" cy="3619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BDF3BB0A-1608-B15B-BA0F-B32828E9B2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868" y="2106078"/>
            <a:ext cx="3857625" cy="3429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8FAE8BC-443C-149A-27D8-BE1FDC38C7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105" y="3630162"/>
            <a:ext cx="3867150" cy="39052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AF7DDF1-8765-8A21-C78C-DF79AC6B8E3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105" y="5224153"/>
            <a:ext cx="3038475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928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Nutzung von CI (vgl. Anf. "CI mit z.B. Jenkins") muss sinnvoll in den Software-Entwicklungsprozess integriert sein.</a:t>
            </a:r>
          </a:p>
          <a:p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in Anf. "Entwicklungsprozess: Anforderungsanalyse bis Abnahmetest" geforderten Tests müssen sich über die gesamte Testpyramide erstrecken und sollten automatisierbar sein.</a:t>
            </a:r>
            <a:endParaRPr lang="de-DE" sz="1800" dirty="0"/>
          </a:p>
        </p:txBody>
      </p:sp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48101C2-E4A2-B896-7F33-5A80BA565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05" y="2106078"/>
            <a:ext cx="3076575" cy="3429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ED12BFA-DB49-FCBB-5D52-38C76902A2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05" y="3455565"/>
            <a:ext cx="601027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3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Meta-Anforderungen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Die Softwareentwicklung soll nur einen Ausschnitt der gesamten Enterprise-Applikation um­setzen. Entwicklungsaufwand soll sich auf exemplarisch interessante Bereiche beschränken. Das Projektteam muss in Absprache mit dem Dozenten relevante von nicht relevanten Aspekten trennen.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1800" dirty="0">
                <a:effectLst/>
              </a:rPr>
              <a:t>Für die Erfassung von Anforderungen für das SE-Projekt muss ein Polarion-Projekt auf http://10.3.15.85/polarion/ eingesetzt werden.</a:t>
            </a:r>
          </a:p>
          <a:p>
            <a:endParaRPr lang="de-DE" sz="1800" dirty="0"/>
          </a:p>
        </p:txBody>
      </p:sp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48101C2-E4A2-B896-7F33-5A80BA565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05" y="2106078"/>
            <a:ext cx="3076575" cy="3429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45A243F-30D4-9356-8351-EA3D54FFA0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105" y="3992112"/>
            <a:ext cx="5029200" cy="381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8144B472-7A6F-9927-96A6-BEE80984E7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105" y="2106078"/>
            <a:ext cx="7162800" cy="37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12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Unsere Anforderungen</a:t>
            </a:r>
          </a:p>
        </p:txBody>
      </p:sp>
      <p:pic>
        <p:nvPicPr>
          <p:cNvPr id="8" name="Picture 2" descr="Application Lifecycle Management (ALM), Requirements Management, QA  Management | Polarion - Software">
            <a:extLst>
              <a:ext uri="{FF2B5EF4-FFF2-40B4-BE49-F238E27FC236}">
                <a16:creationId xmlns:a16="http://schemas.microsoft.com/office/drawing/2014/main" id="{4A7EE578-F10F-1701-05C0-2D11D2CFAC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0240" y="458544"/>
            <a:ext cx="1162976" cy="131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C3EF019-332C-5F3F-F368-5F9F8A443F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869" y="2165992"/>
            <a:ext cx="10020300" cy="3912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6839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Unsere 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endParaRPr lang="de-DE" sz="18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DE25634-3D62-333D-B050-558B9A97BE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6" r="3636"/>
          <a:stretch/>
        </p:blipFill>
        <p:spPr>
          <a:xfrm>
            <a:off x="517869" y="976160"/>
            <a:ext cx="11609028" cy="572686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94DABE8-A9AA-7B90-B2F6-16F40A23B4BC}"/>
              </a:ext>
            </a:extLst>
          </p:cNvPr>
          <p:cNvSpPr/>
          <p:nvPr/>
        </p:nvSpPr>
        <p:spPr>
          <a:xfrm>
            <a:off x="11132598" y="1269507"/>
            <a:ext cx="994299" cy="559293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2439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Unsere 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endParaRPr lang="de-DE" sz="18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ACAB83-916F-6AD8-5611-774470ED81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50" y="779331"/>
            <a:ext cx="11677650" cy="600075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94DABE8-A9AA-7B90-B2F6-16F40A23B4BC}"/>
              </a:ext>
            </a:extLst>
          </p:cNvPr>
          <p:cNvSpPr/>
          <p:nvPr/>
        </p:nvSpPr>
        <p:spPr>
          <a:xfrm>
            <a:off x="11197701" y="976160"/>
            <a:ext cx="994299" cy="5660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5932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1998FF5-8CD2-A2F5-E8C6-953C17EFE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33" y="3017398"/>
            <a:ext cx="8686800" cy="917647"/>
          </a:xfrm>
        </p:spPr>
        <p:txBody>
          <a:bodyPr>
            <a:normAutofit/>
          </a:bodyPr>
          <a:lstStyle/>
          <a:p>
            <a:r>
              <a:rPr lang="de-DE" dirty="0"/>
              <a:t>Tech-Stack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12">
            <a:extLst>
              <a:ext uri="{FF2B5EF4-FFF2-40B4-BE49-F238E27FC236}">
                <a16:creationId xmlns:a16="http://schemas.microsoft.com/office/drawing/2014/main" id="{D7DDCFBB-01D1-EA67-923D-5FC276CD0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87531" y="2902006"/>
            <a:ext cx="1148429" cy="1148429"/>
          </a:xfrm>
          <a:custGeom>
            <a:avLst/>
            <a:gdLst/>
            <a:ahLst/>
            <a:cxnLst/>
            <a:rect l="l" t="t" r="r" b="b"/>
            <a:pathLst>
              <a:path w="2635250" h="1422000">
                <a:moveTo>
                  <a:pt x="0" y="0"/>
                </a:moveTo>
                <a:lnTo>
                  <a:pt x="2635250" y="0"/>
                </a:lnTo>
                <a:lnTo>
                  <a:pt x="2635250" y="1422000"/>
                </a:lnTo>
                <a:lnTo>
                  <a:pt x="0" y="142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You too, embrace cross-platform development with React Native">
            <a:extLst>
              <a:ext uri="{FF2B5EF4-FFF2-40B4-BE49-F238E27FC236}">
                <a16:creationId xmlns:a16="http://schemas.microsoft.com/office/drawing/2014/main" id="{0481CBF0-247E-96BC-D8C7-E094A4EE2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73390" y="2896231"/>
            <a:ext cx="1755443" cy="1154204"/>
          </a:xfrm>
          <a:custGeom>
            <a:avLst/>
            <a:gdLst/>
            <a:ahLst/>
            <a:cxnLst/>
            <a:rect l="l" t="t" r="r" b="b"/>
            <a:pathLst>
              <a:path w="2635250" h="1422000">
                <a:moveTo>
                  <a:pt x="0" y="0"/>
                </a:moveTo>
                <a:lnTo>
                  <a:pt x="2635250" y="0"/>
                </a:lnTo>
                <a:lnTo>
                  <a:pt x="2635250" y="1422000"/>
                </a:lnTo>
                <a:lnTo>
                  <a:pt x="0" y="1422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xpo, logo Symbol in Coreui Brands">
            <a:extLst>
              <a:ext uri="{FF2B5EF4-FFF2-40B4-BE49-F238E27FC236}">
                <a16:creationId xmlns:a16="http://schemas.microsoft.com/office/drawing/2014/main" id="{42A8EEEC-F50A-19E1-18E2-E4744C6D8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7988" y="2904410"/>
            <a:ext cx="1148429" cy="114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ome - Docker">
            <a:extLst>
              <a:ext uri="{FF2B5EF4-FFF2-40B4-BE49-F238E27FC236}">
                <a16:creationId xmlns:a16="http://schemas.microsoft.com/office/drawing/2014/main" id="{6AFC4E0E-82EC-2CB1-A198-923B4B7CA9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440" y="664403"/>
            <a:ext cx="1366982" cy="1366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Java-Technologie – Wikipedia">
            <a:extLst>
              <a:ext uri="{FF2B5EF4-FFF2-40B4-BE49-F238E27FC236}">
                <a16:creationId xmlns:a16="http://schemas.microsoft.com/office/drawing/2014/main" id="{5301B760-312D-5CB4-0E19-9E164BB208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120" y="723267"/>
            <a:ext cx="801046" cy="1516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A few tricks on how to set up related Docker images with docker-compose -  Event-Driven.io">
            <a:extLst>
              <a:ext uri="{FF2B5EF4-FFF2-40B4-BE49-F238E27FC236}">
                <a16:creationId xmlns:a16="http://schemas.microsoft.com/office/drawing/2014/main" id="{CF642769-CD5D-95E0-8557-A40FEECBA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422" y="780245"/>
            <a:ext cx="1580796" cy="1092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8" descr="Schwitzen bei der Spring Masterclass - Puzzle ITC : Puzzle ITC">
            <a:extLst>
              <a:ext uri="{FF2B5EF4-FFF2-40B4-BE49-F238E27FC236}">
                <a16:creationId xmlns:a16="http://schemas.microsoft.com/office/drawing/2014/main" id="{744851D1-0547-3D07-5CD7-FBD93F0BC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69" y="685582"/>
            <a:ext cx="2485571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6" descr="The Movie Data Base - TMDB – Apps bei Google Play">
            <a:extLst>
              <a:ext uri="{FF2B5EF4-FFF2-40B4-BE49-F238E27FC236}">
                <a16:creationId xmlns:a16="http://schemas.microsoft.com/office/drawing/2014/main" id="{F752C357-6450-70D3-0127-B6A4FC25F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1207" y="148260"/>
            <a:ext cx="1577199" cy="157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2" descr="Eclipse IDE für Windows - Lade es kostenlos von Uptodown herunter">
            <a:extLst>
              <a:ext uri="{FF2B5EF4-FFF2-40B4-BE49-F238E27FC236}">
                <a16:creationId xmlns:a16="http://schemas.microsoft.com/office/drawing/2014/main" id="{FF447A7C-AFDB-EEF8-1119-B4AF42FE7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228" y="5852792"/>
            <a:ext cx="744040" cy="744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4">
            <a:extLst>
              <a:ext uri="{FF2B5EF4-FFF2-40B4-BE49-F238E27FC236}">
                <a16:creationId xmlns:a16="http://schemas.microsoft.com/office/drawing/2014/main" id="{FE5BF528-E519-7C7B-956C-B20413175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301" y="5820517"/>
            <a:ext cx="811014" cy="811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8">
            <a:extLst>
              <a:ext uri="{FF2B5EF4-FFF2-40B4-BE49-F238E27FC236}">
                <a16:creationId xmlns:a16="http://schemas.microsoft.com/office/drawing/2014/main" id="{1F23D5E9-B8AE-6D36-B3D3-F6CE28779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5742" y="5751422"/>
            <a:ext cx="2900218" cy="91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8">
            <a:extLst>
              <a:ext uri="{FF2B5EF4-FFF2-40B4-BE49-F238E27FC236}">
                <a16:creationId xmlns:a16="http://schemas.microsoft.com/office/drawing/2014/main" id="{E5400E3F-78CC-76C5-89E4-723F429FA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6075" y="5013511"/>
            <a:ext cx="2396712" cy="166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30" descr="H2 Database Engine">
            <a:extLst>
              <a:ext uri="{FF2B5EF4-FFF2-40B4-BE49-F238E27FC236}">
                <a16:creationId xmlns:a16="http://schemas.microsoft.com/office/drawing/2014/main" id="{93B4528A-17F6-7B37-7E6A-550B33FA6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55" y="5757522"/>
            <a:ext cx="1676235" cy="91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Get Detailed Analytics and Statistics from your Github Actions | by Michel  Canta | Medium">
            <a:extLst>
              <a:ext uri="{FF2B5EF4-FFF2-40B4-BE49-F238E27FC236}">
                <a16:creationId xmlns:a16="http://schemas.microsoft.com/office/drawing/2014/main" id="{918BF2BF-06A2-6A39-2657-886ED920D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75" y="3655968"/>
            <a:ext cx="2744297" cy="1398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5822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CCA70-7C23-6F6F-1908-FECD532AF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932539"/>
          </a:xfrm>
        </p:spPr>
        <p:txBody>
          <a:bodyPr>
            <a:normAutofit/>
          </a:bodyPr>
          <a:lstStyle/>
          <a:p>
            <a:r>
              <a:rPr lang="de-DE" dirty="0"/>
              <a:t>Unsere Anforderungen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C745DD-7730-E516-C600-8B078E23F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70" y="2055221"/>
            <a:ext cx="11005346" cy="4532009"/>
          </a:xfrm>
        </p:spPr>
        <p:txBody>
          <a:bodyPr>
            <a:normAutofit/>
          </a:bodyPr>
          <a:lstStyle/>
          <a:p>
            <a:endParaRPr lang="de-DE" sz="1800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D0D5E81-44BE-9E7B-492B-A4793BC83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69" y="881755"/>
            <a:ext cx="11534775" cy="570547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94DABE8-A9AA-7B90-B2F6-16F40A23B4BC}"/>
              </a:ext>
            </a:extLst>
          </p:cNvPr>
          <p:cNvSpPr/>
          <p:nvPr/>
        </p:nvSpPr>
        <p:spPr>
          <a:xfrm>
            <a:off x="11058345" y="1132929"/>
            <a:ext cx="994299" cy="5660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3321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CBE9FE9-1877-600D-F76C-2A71AEA2A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/>
              <a:t>Live-Demo</a:t>
            </a:r>
            <a:endParaRPr lang="de-DE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WhatsApp Video 2022-07-11 at 11.52.09">
            <a:hlinkClick r:id="" action="ppaction://media"/>
            <a:extLst>
              <a:ext uri="{FF2B5EF4-FFF2-40B4-BE49-F238E27FC236}">
                <a16:creationId xmlns:a16="http://schemas.microsoft.com/office/drawing/2014/main" id="{6239FADC-DF69-A881-DD12-A04B99B029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84129" y="743125"/>
            <a:ext cx="2844290" cy="60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01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9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0AC4D29-C398-9D69-A54B-CF764C4F5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Umsetzung im Code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48A8B2-FFAC-FE10-9BF5-F7D10886E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3172570"/>
            <a:ext cx="8686799" cy="3016294"/>
          </a:xfrm>
        </p:spPr>
        <p:txBody>
          <a:bodyPr>
            <a:normAutofit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2550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95A2E4-41FB-1DA1-D931-4C97FAD2D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9"/>
            <a:ext cx="5021182" cy="713758"/>
          </a:xfrm>
        </p:spPr>
        <p:txBody>
          <a:bodyPr>
            <a:normAutofit fontScale="90000"/>
          </a:bodyPr>
          <a:lstStyle/>
          <a:p>
            <a:r>
              <a:rPr lang="de-DE" dirty="0"/>
              <a:t>Abschluss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FFC2E8-CD29-FC4A-038A-810F4F0DD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230" y="1891862"/>
            <a:ext cx="9965198" cy="4683585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>
                <a:hlinkClick r:id="rId3"/>
              </a:rPr>
              <a:t>https://github.com/niklasdiehm/whatamiwatching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Installation via </a:t>
            </a:r>
            <a:r>
              <a:rPr lang="de-DE" dirty="0" err="1"/>
              <a:t>ReadMe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Voraussetzungen:</a:t>
            </a:r>
          </a:p>
          <a:p>
            <a:pPr marL="617220" lvl="1" indent="-342900"/>
            <a:r>
              <a:rPr lang="de-DE" dirty="0"/>
              <a:t>Docker</a:t>
            </a:r>
          </a:p>
          <a:p>
            <a:pPr marL="617220" lvl="1" indent="-342900"/>
            <a:r>
              <a:rPr lang="de-DE" dirty="0" err="1"/>
              <a:t>npm</a:t>
            </a:r>
            <a:endParaRPr lang="de-DE" dirty="0"/>
          </a:p>
          <a:p>
            <a:pPr marL="617220" lvl="1" indent="-342900"/>
            <a:r>
              <a:rPr lang="de-DE" dirty="0"/>
              <a:t>Expo</a:t>
            </a:r>
          </a:p>
          <a:p>
            <a:pPr marL="617220" lvl="1" indent="-342900"/>
            <a:r>
              <a:rPr lang="de-DE" dirty="0"/>
              <a:t>Expo Go-App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Bei Fragen kannst du dich gerne bei uns melden!</a:t>
            </a:r>
          </a:p>
        </p:txBody>
      </p:sp>
    </p:spTree>
    <p:extLst>
      <p:ext uri="{BB962C8B-B14F-4D97-AF65-F5344CB8AC3E}">
        <p14:creationId xmlns:p14="http://schemas.microsoft.com/office/powerpoint/2010/main" val="598336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A6A1F21-2154-2F72-2477-F26B56DF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Vorgehensweise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021E914-5EF7-9D89-E7A7-407806865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869" y="2050991"/>
            <a:ext cx="8686799" cy="413787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Anforderungsformulierung in Polarion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Agile Vorgehensweise nach </a:t>
            </a:r>
            <a:r>
              <a:rPr lang="de-DE" dirty="0" err="1"/>
              <a:t>Scrum</a:t>
            </a:r>
            <a:endParaRPr lang="de-DE" dirty="0"/>
          </a:p>
          <a:p>
            <a:pPr marL="617220" lvl="1" indent="-342900"/>
            <a:r>
              <a:rPr lang="de-DE" dirty="0"/>
              <a:t>wöchentliche Sprints inkl. Sprint-</a:t>
            </a:r>
            <a:r>
              <a:rPr lang="de-DE" dirty="0" err="1"/>
              <a:t>Planning</a:t>
            </a:r>
            <a:r>
              <a:rPr lang="de-DE" dirty="0"/>
              <a:t> und Sprint-Backlog</a:t>
            </a:r>
          </a:p>
          <a:p>
            <a:pPr marL="617220" lvl="1" indent="-342900"/>
            <a:r>
              <a:rPr lang="de-DE" dirty="0"/>
              <a:t>flexible Reaktion auf Änderungen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Pair-</a:t>
            </a:r>
            <a:r>
              <a:rPr lang="de-DE" dirty="0" err="1"/>
              <a:t>Programming</a:t>
            </a: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 err="1"/>
              <a:t>Continuous</a:t>
            </a:r>
            <a:r>
              <a:rPr lang="de-DE" dirty="0"/>
              <a:t> Integration über GitHub Actions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Versionsverwaltung über 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5" name="Grafik 4" descr="Glühbirne und Zahnrad">
            <a:extLst>
              <a:ext uri="{FF2B5EF4-FFF2-40B4-BE49-F238E27FC236}">
                <a16:creationId xmlns:a16="http://schemas.microsoft.com/office/drawing/2014/main" id="{E964629A-72EF-FABD-119C-D852CF996F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778176" y="976160"/>
            <a:ext cx="1472213" cy="147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905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15349D8-87FE-EF9A-29A8-18E4DA5CE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8" y="976160"/>
            <a:ext cx="8829331" cy="1934172"/>
          </a:xfrm>
        </p:spPr>
        <p:txBody>
          <a:bodyPr>
            <a:normAutofit/>
          </a:bodyPr>
          <a:lstStyle/>
          <a:p>
            <a:r>
              <a:rPr lang="de-DE" dirty="0"/>
              <a:t>Architektur der Anwendung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6" descr="The Movie Data Base - TMDB – Apps bei Google Play">
            <a:extLst>
              <a:ext uri="{FF2B5EF4-FFF2-40B4-BE49-F238E27FC236}">
                <a16:creationId xmlns:a16="http://schemas.microsoft.com/office/drawing/2014/main" id="{CBAB46E9-E5CC-070F-D38F-01B90AD4AE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68" y="3603124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atabase - Free technology icons">
            <a:extLst>
              <a:ext uri="{FF2B5EF4-FFF2-40B4-BE49-F238E27FC236}">
                <a16:creationId xmlns:a16="http://schemas.microsoft.com/office/drawing/2014/main" id="{70FB65F1-51B2-BC4A-A7DC-D879FB49A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553" y="2570454"/>
            <a:ext cx="1542473" cy="1542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pi - Kostenlose computer Icons">
            <a:extLst>
              <a:ext uri="{FF2B5EF4-FFF2-40B4-BE49-F238E27FC236}">
                <a16:creationId xmlns:a16="http://schemas.microsoft.com/office/drawing/2014/main" id="{6B4283BE-3471-9E66-442C-6FD8FE0C6F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553" y="4504626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1D4B02D-5926-4320-6AD2-27C99F53790A}"/>
              </a:ext>
            </a:extLst>
          </p:cNvPr>
          <p:cNvSpPr/>
          <p:nvPr/>
        </p:nvSpPr>
        <p:spPr>
          <a:xfrm>
            <a:off x="3149600" y="2189018"/>
            <a:ext cx="2032000" cy="3999346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0ACC456-3B53-3C29-4FBF-6AD05B873B9E}"/>
              </a:ext>
            </a:extLst>
          </p:cNvPr>
          <p:cNvSpPr txBox="1"/>
          <p:nvPr/>
        </p:nvSpPr>
        <p:spPr>
          <a:xfrm>
            <a:off x="3534221" y="6295002"/>
            <a:ext cx="12627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Backend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F9FF774-E3FD-9A1B-A52B-1291297D0855}"/>
              </a:ext>
            </a:extLst>
          </p:cNvPr>
          <p:cNvSpPr txBox="1"/>
          <p:nvPr/>
        </p:nvSpPr>
        <p:spPr>
          <a:xfrm>
            <a:off x="8359827" y="5880279"/>
            <a:ext cx="127800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Frontend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28B7385D-F629-E253-0850-1FBC750907B8}"/>
              </a:ext>
            </a:extLst>
          </p:cNvPr>
          <p:cNvCxnSpPr>
            <a:cxnSpLocks/>
          </p:cNvCxnSpPr>
          <p:nvPr/>
        </p:nvCxnSpPr>
        <p:spPr>
          <a:xfrm flipH="1" flipV="1">
            <a:off x="5181600" y="3016247"/>
            <a:ext cx="2979420" cy="124761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A04C5FB2-6A8C-2F2A-AF3D-0E322AF0D1E9}"/>
              </a:ext>
            </a:extLst>
          </p:cNvPr>
          <p:cNvCxnSpPr>
            <a:cxnSpLocks/>
          </p:cNvCxnSpPr>
          <p:nvPr/>
        </p:nvCxnSpPr>
        <p:spPr>
          <a:xfrm flipV="1">
            <a:off x="5181600" y="4300363"/>
            <a:ext cx="2979420" cy="102542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0453F47B-F52D-98B5-1F52-C52A2152520F}"/>
              </a:ext>
            </a:extLst>
          </p:cNvPr>
          <p:cNvCxnSpPr>
            <a:cxnSpLocks/>
            <a:endCxn id="6" idx="3"/>
          </p:cNvCxnSpPr>
          <p:nvPr/>
        </p:nvCxnSpPr>
        <p:spPr>
          <a:xfrm flipH="1">
            <a:off x="1916545" y="3341690"/>
            <a:ext cx="1233055" cy="960773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1DD92112-B907-C873-E3D1-A8930B43CCEF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916545" y="4302463"/>
            <a:ext cx="1233055" cy="1023322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>
            <a:extLst>
              <a:ext uri="{FF2B5EF4-FFF2-40B4-BE49-F238E27FC236}">
                <a16:creationId xmlns:a16="http://schemas.microsoft.com/office/drawing/2014/main" id="{4C273813-7958-3135-0BD7-7E34BAEDEA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2597" y="2490689"/>
            <a:ext cx="1732470" cy="3391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627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FCAC2C-8828-831C-62CF-1DFF72D04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Backend-Architektur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2800BE5-93E8-29A6-8211-4C60C9B2C702}"/>
              </a:ext>
            </a:extLst>
          </p:cNvPr>
          <p:cNvSpPr/>
          <p:nvPr/>
        </p:nvSpPr>
        <p:spPr>
          <a:xfrm>
            <a:off x="1790700" y="1952125"/>
            <a:ext cx="9220200" cy="4236239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Picture 4" descr="Database - Free technology icons">
            <a:extLst>
              <a:ext uri="{FF2B5EF4-FFF2-40B4-BE49-F238E27FC236}">
                <a16:creationId xmlns:a16="http://schemas.microsoft.com/office/drawing/2014/main" id="{008B113C-3E6E-BA92-2AB0-8D199F287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496" y="2035809"/>
            <a:ext cx="998579" cy="99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pi - Kostenlose computer Icons">
            <a:extLst>
              <a:ext uri="{FF2B5EF4-FFF2-40B4-BE49-F238E27FC236}">
                <a16:creationId xmlns:a16="http://schemas.microsoft.com/office/drawing/2014/main" id="{CDE98D1C-D0B1-F433-7682-70EE4B264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318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3A236134-50A3-697A-7773-594F4088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379" y="4576769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28430301-ED49-C45F-D7EB-D5015F681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1982335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AFFAA80E-B107-4EDB-63EB-2FE3C1DED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3282013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pring Cloud Eureka Service Discovery Client Server Example">
            <a:extLst>
              <a:ext uri="{FF2B5EF4-FFF2-40B4-BE49-F238E27FC236}">
                <a16:creationId xmlns:a16="http://schemas.microsoft.com/office/drawing/2014/main" id="{D0E78362-10CB-D18C-F457-ED106200C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525" y="3358181"/>
            <a:ext cx="1469353" cy="146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pring Boot Admin Tutorial | Vojtech Ruzicka's Programming Blog">
            <a:extLst>
              <a:ext uri="{FF2B5EF4-FFF2-40B4-BE49-F238E27FC236}">
                <a16:creationId xmlns:a16="http://schemas.microsoft.com/office/drawing/2014/main" id="{81821677-4B2C-CCF7-1804-80EFAEA14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332" y="3428997"/>
            <a:ext cx="2144322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7A77EB8-EBB1-B1B5-B3E8-C917C1AC4753}"/>
              </a:ext>
            </a:extLst>
          </p:cNvPr>
          <p:cNvSpPr txBox="1"/>
          <p:nvPr/>
        </p:nvSpPr>
        <p:spPr>
          <a:xfrm>
            <a:off x="5619364" y="3021268"/>
            <a:ext cx="70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User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E7F97-5726-4EED-C246-11E7F9DDF240}"/>
              </a:ext>
            </a:extLst>
          </p:cNvPr>
          <p:cNvSpPr txBox="1"/>
          <p:nvPr/>
        </p:nvSpPr>
        <p:spPr>
          <a:xfrm>
            <a:off x="5526032" y="4366565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Genre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CD496E6-755C-4706-7159-0AD5CCDA0316}"/>
              </a:ext>
            </a:extLst>
          </p:cNvPr>
          <p:cNvSpPr txBox="1"/>
          <p:nvPr/>
        </p:nvSpPr>
        <p:spPr>
          <a:xfrm>
            <a:off x="5546468" y="5588587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Movie</a:t>
            </a:r>
          </a:p>
        </p:txBody>
      </p:sp>
      <p:pic>
        <p:nvPicPr>
          <p:cNvPr id="19" name="Picture 26" descr="The Movie Data Base - TMDB – Apps bei Google Play">
            <a:extLst>
              <a:ext uri="{FF2B5EF4-FFF2-40B4-BE49-F238E27FC236}">
                <a16:creationId xmlns:a16="http://schemas.microsoft.com/office/drawing/2014/main" id="{836CED4C-CFE4-FFD9-563D-99C68BBB6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6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089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FCAC2C-8828-831C-62CF-1DFF72D04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Backend-Architektur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2800BE5-93E8-29A6-8211-4C60C9B2C702}"/>
              </a:ext>
            </a:extLst>
          </p:cNvPr>
          <p:cNvSpPr/>
          <p:nvPr/>
        </p:nvSpPr>
        <p:spPr>
          <a:xfrm>
            <a:off x="1790700" y="1952125"/>
            <a:ext cx="9220200" cy="4236239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" name="Picture 4" descr="Database - Free technology icons">
            <a:extLst>
              <a:ext uri="{FF2B5EF4-FFF2-40B4-BE49-F238E27FC236}">
                <a16:creationId xmlns:a16="http://schemas.microsoft.com/office/drawing/2014/main" id="{008B113C-3E6E-BA92-2AB0-8D199F287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496" y="2035809"/>
            <a:ext cx="998579" cy="99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pi - Kostenlose computer Icons">
            <a:extLst>
              <a:ext uri="{FF2B5EF4-FFF2-40B4-BE49-F238E27FC236}">
                <a16:creationId xmlns:a16="http://schemas.microsoft.com/office/drawing/2014/main" id="{CDE98D1C-D0B1-F433-7682-70EE4B264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318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3A236134-50A3-697A-7773-594F4088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379" y="4576769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28430301-ED49-C45F-D7EB-D5015F681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1982335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AFFAA80E-B107-4EDB-63EB-2FE3C1DED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3282013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pring Cloud Eureka Service Discovery Client Server Example">
            <a:extLst>
              <a:ext uri="{FF2B5EF4-FFF2-40B4-BE49-F238E27FC236}">
                <a16:creationId xmlns:a16="http://schemas.microsoft.com/office/drawing/2014/main" id="{D0E78362-10CB-D18C-F457-ED106200C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525" y="3358181"/>
            <a:ext cx="1469353" cy="146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pring Boot Admin Tutorial | Vojtech Ruzicka's Programming Blog">
            <a:extLst>
              <a:ext uri="{FF2B5EF4-FFF2-40B4-BE49-F238E27FC236}">
                <a16:creationId xmlns:a16="http://schemas.microsoft.com/office/drawing/2014/main" id="{81821677-4B2C-CCF7-1804-80EFAEA14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332" y="3428997"/>
            <a:ext cx="2144322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7A77EB8-EBB1-B1B5-B3E8-C917C1AC4753}"/>
              </a:ext>
            </a:extLst>
          </p:cNvPr>
          <p:cNvSpPr txBox="1"/>
          <p:nvPr/>
        </p:nvSpPr>
        <p:spPr>
          <a:xfrm>
            <a:off x="5619364" y="3021268"/>
            <a:ext cx="70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User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E7F97-5726-4EED-C246-11E7F9DDF240}"/>
              </a:ext>
            </a:extLst>
          </p:cNvPr>
          <p:cNvSpPr txBox="1"/>
          <p:nvPr/>
        </p:nvSpPr>
        <p:spPr>
          <a:xfrm>
            <a:off x="5526032" y="4366565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Genre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CD496E6-755C-4706-7159-0AD5CCDA0316}"/>
              </a:ext>
            </a:extLst>
          </p:cNvPr>
          <p:cNvSpPr txBox="1"/>
          <p:nvPr/>
        </p:nvSpPr>
        <p:spPr>
          <a:xfrm>
            <a:off x="5546468" y="5588587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Movie</a:t>
            </a:r>
          </a:p>
        </p:txBody>
      </p:sp>
      <p:pic>
        <p:nvPicPr>
          <p:cNvPr id="19" name="Picture 26" descr="The Movie Data Base - TMDB – Apps bei Google Play">
            <a:extLst>
              <a:ext uri="{FF2B5EF4-FFF2-40B4-BE49-F238E27FC236}">
                <a16:creationId xmlns:a16="http://schemas.microsoft.com/office/drawing/2014/main" id="{836CED4C-CFE4-FFD9-563D-99C68BBB6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6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EB238BD-828A-3068-3D0D-B166B8186F72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6596014" y="2634871"/>
            <a:ext cx="710640" cy="7941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43AE9992-D862-ED04-FEED-0A84A33EB3CC}"/>
              </a:ext>
            </a:extLst>
          </p:cNvPr>
          <p:cNvCxnSpPr>
            <a:cxnSpLocks/>
          </p:cNvCxnSpPr>
          <p:nvPr/>
        </p:nvCxnSpPr>
        <p:spPr>
          <a:xfrm>
            <a:off x="6430950" y="3946220"/>
            <a:ext cx="70478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EAB39E9A-B830-0C15-2AFF-981E43162EDD}"/>
              </a:ext>
            </a:extLst>
          </p:cNvPr>
          <p:cNvCxnSpPr>
            <a:cxnSpLocks/>
          </p:cNvCxnSpPr>
          <p:nvPr/>
        </p:nvCxnSpPr>
        <p:spPr>
          <a:xfrm flipV="1">
            <a:off x="6430950" y="4366565"/>
            <a:ext cx="545575" cy="86273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A32FEA42-381F-B6D7-0EF5-C0175A9785F4}"/>
              </a:ext>
            </a:extLst>
          </p:cNvPr>
          <p:cNvCxnSpPr>
            <a:cxnSpLocks/>
          </p:cNvCxnSpPr>
          <p:nvPr/>
        </p:nvCxnSpPr>
        <p:spPr>
          <a:xfrm flipH="1">
            <a:off x="8366424" y="3946220"/>
            <a:ext cx="83824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Bogen 35">
            <a:extLst>
              <a:ext uri="{FF2B5EF4-FFF2-40B4-BE49-F238E27FC236}">
                <a16:creationId xmlns:a16="http://schemas.microsoft.com/office/drawing/2014/main" id="{4BCF4848-6381-D852-6798-966FBA3C10CA}"/>
              </a:ext>
            </a:extLst>
          </p:cNvPr>
          <p:cNvSpPr/>
          <p:nvPr/>
        </p:nvSpPr>
        <p:spPr>
          <a:xfrm rot="19598196">
            <a:off x="3295955" y="3640067"/>
            <a:ext cx="4290370" cy="2888112"/>
          </a:xfrm>
          <a:prstGeom prst="arc">
            <a:avLst>
              <a:gd name="adj1" fmla="val 16200000"/>
              <a:gd name="adj2" fmla="val 20662143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12952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FCAC2C-8828-831C-62CF-1DFF72D04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Backend-Architektur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2800BE5-93E8-29A6-8211-4C60C9B2C702}"/>
              </a:ext>
            </a:extLst>
          </p:cNvPr>
          <p:cNvSpPr/>
          <p:nvPr/>
        </p:nvSpPr>
        <p:spPr>
          <a:xfrm>
            <a:off x="1790700" y="1952125"/>
            <a:ext cx="9220200" cy="4236239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" name="Picture 4" descr="Database - Free technology icons">
            <a:extLst>
              <a:ext uri="{FF2B5EF4-FFF2-40B4-BE49-F238E27FC236}">
                <a16:creationId xmlns:a16="http://schemas.microsoft.com/office/drawing/2014/main" id="{008B113C-3E6E-BA92-2AB0-8D199F287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496" y="2035809"/>
            <a:ext cx="998579" cy="99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pi - Kostenlose computer Icons">
            <a:extLst>
              <a:ext uri="{FF2B5EF4-FFF2-40B4-BE49-F238E27FC236}">
                <a16:creationId xmlns:a16="http://schemas.microsoft.com/office/drawing/2014/main" id="{CDE98D1C-D0B1-F433-7682-70EE4B264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318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3A236134-50A3-697A-7773-594F4088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379" y="4576769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28430301-ED49-C45F-D7EB-D5015F681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1982335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AFFAA80E-B107-4EDB-63EB-2FE3C1DED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3282013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pring Cloud Eureka Service Discovery Client Server Example">
            <a:extLst>
              <a:ext uri="{FF2B5EF4-FFF2-40B4-BE49-F238E27FC236}">
                <a16:creationId xmlns:a16="http://schemas.microsoft.com/office/drawing/2014/main" id="{D0E78362-10CB-D18C-F457-ED106200C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525" y="3358181"/>
            <a:ext cx="1469353" cy="146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pring Boot Admin Tutorial | Vojtech Ruzicka's Programming Blog">
            <a:extLst>
              <a:ext uri="{FF2B5EF4-FFF2-40B4-BE49-F238E27FC236}">
                <a16:creationId xmlns:a16="http://schemas.microsoft.com/office/drawing/2014/main" id="{81821677-4B2C-CCF7-1804-80EFAEA14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332" y="3428997"/>
            <a:ext cx="2144322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7A77EB8-EBB1-B1B5-B3E8-C917C1AC4753}"/>
              </a:ext>
            </a:extLst>
          </p:cNvPr>
          <p:cNvSpPr txBox="1"/>
          <p:nvPr/>
        </p:nvSpPr>
        <p:spPr>
          <a:xfrm>
            <a:off x="5619364" y="3021268"/>
            <a:ext cx="70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User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E7F97-5726-4EED-C246-11E7F9DDF240}"/>
              </a:ext>
            </a:extLst>
          </p:cNvPr>
          <p:cNvSpPr txBox="1"/>
          <p:nvPr/>
        </p:nvSpPr>
        <p:spPr>
          <a:xfrm>
            <a:off x="5526032" y="4366565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Genre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CD496E6-755C-4706-7159-0AD5CCDA0316}"/>
              </a:ext>
            </a:extLst>
          </p:cNvPr>
          <p:cNvSpPr txBox="1"/>
          <p:nvPr/>
        </p:nvSpPr>
        <p:spPr>
          <a:xfrm>
            <a:off x="5546468" y="5588587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Movie</a:t>
            </a:r>
          </a:p>
        </p:txBody>
      </p:sp>
      <p:pic>
        <p:nvPicPr>
          <p:cNvPr id="19" name="Picture 26" descr="The Movie Data Base - TMDB – Apps bei Google Play">
            <a:extLst>
              <a:ext uri="{FF2B5EF4-FFF2-40B4-BE49-F238E27FC236}">
                <a16:creationId xmlns:a16="http://schemas.microsoft.com/office/drawing/2014/main" id="{836CED4C-CFE4-FFD9-563D-99C68BBB6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6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Bogen 24">
            <a:extLst>
              <a:ext uri="{FF2B5EF4-FFF2-40B4-BE49-F238E27FC236}">
                <a16:creationId xmlns:a16="http://schemas.microsoft.com/office/drawing/2014/main" id="{388AC1B7-82D4-4224-F986-E536D173B6E6}"/>
              </a:ext>
            </a:extLst>
          </p:cNvPr>
          <p:cNvSpPr/>
          <p:nvPr/>
        </p:nvSpPr>
        <p:spPr>
          <a:xfrm rot="10275116">
            <a:off x="3506248" y="1731945"/>
            <a:ext cx="6748096" cy="2888112"/>
          </a:xfrm>
          <a:prstGeom prst="arc">
            <a:avLst>
              <a:gd name="adj1" fmla="val 16200000"/>
              <a:gd name="adj2" fmla="val 20662143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6" name="Bogen 25">
            <a:extLst>
              <a:ext uri="{FF2B5EF4-FFF2-40B4-BE49-F238E27FC236}">
                <a16:creationId xmlns:a16="http://schemas.microsoft.com/office/drawing/2014/main" id="{6576BBC1-D673-3089-1144-0642E4EDE455}"/>
              </a:ext>
            </a:extLst>
          </p:cNvPr>
          <p:cNvSpPr/>
          <p:nvPr/>
        </p:nvSpPr>
        <p:spPr>
          <a:xfrm rot="21096245">
            <a:off x="-2347727" y="3663997"/>
            <a:ext cx="12913068" cy="2888112"/>
          </a:xfrm>
          <a:prstGeom prst="arc">
            <a:avLst>
              <a:gd name="adj1" fmla="val 16200000"/>
              <a:gd name="adj2" fmla="val 21060161"/>
            </a:avLst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B07C46CD-DFC6-BA9F-AE41-5D38812CB0E6}"/>
              </a:ext>
            </a:extLst>
          </p:cNvPr>
          <p:cNvCxnSpPr>
            <a:cxnSpLocks/>
          </p:cNvCxnSpPr>
          <p:nvPr/>
        </p:nvCxnSpPr>
        <p:spPr>
          <a:xfrm flipH="1">
            <a:off x="4144710" y="2736738"/>
            <a:ext cx="1307507" cy="83385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D3EC8549-A522-3818-098B-7DC711D96189}"/>
              </a:ext>
            </a:extLst>
          </p:cNvPr>
          <p:cNvCxnSpPr>
            <a:cxnSpLocks/>
          </p:cNvCxnSpPr>
          <p:nvPr/>
        </p:nvCxnSpPr>
        <p:spPr>
          <a:xfrm flipH="1">
            <a:off x="4511654" y="3978777"/>
            <a:ext cx="863651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E4B31F63-5CC6-58F4-9951-8692E72D4D34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3895496" y="4485244"/>
            <a:ext cx="1415883" cy="74406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507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2FCAC2C-8828-831C-62CF-1DFF72D04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Backend-Architektur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2800BE5-93E8-29A6-8211-4C60C9B2C702}"/>
              </a:ext>
            </a:extLst>
          </p:cNvPr>
          <p:cNvSpPr/>
          <p:nvPr/>
        </p:nvSpPr>
        <p:spPr>
          <a:xfrm>
            <a:off x="1790700" y="1952125"/>
            <a:ext cx="9220200" cy="4236239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" name="Picture 4" descr="Database - Free technology icons">
            <a:extLst>
              <a:ext uri="{FF2B5EF4-FFF2-40B4-BE49-F238E27FC236}">
                <a16:creationId xmlns:a16="http://schemas.microsoft.com/office/drawing/2014/main" id="{008B113C-3E6E-BA92-2AB0-8D199F287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5496" y="2035809"/>
            <a:ext cx="998579" cy="99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Api - Kostenlose computer Icons">
            <a:extLst>
              <a:ext uri="{FF2B5EF4-FFF2-40B4-BE49-F238E27FC236}">
                <a16:creationId xmlns:a16="http://schemas.microsoft.com/office/drawing/2014/main" id="{CDE98D1C-D0B1-F433-7682-70EE4B264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318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3A236134-50A3-697A-7773-594F40889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379" y="4576769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28430301-ED49-C45F-D7EB-D5015F681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1982335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Microservices Icon. Vector on a White Background. Stock Vector -  Illustration of micro, banner: 142413401">
            <a:extLst>
              <a:ext uri="{FF2B5EF4-FFF2-40B4-BE49-F238E27FC236}">
                <a16:creationId xmlns:a16="http://schemas.microsoft.com/office/drawing/2014/main" id="{AFFAA80E-B107-4EDB-63EB-2FE3C1DED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943" y="3282013"/>
            <a:ext cx="1305071" cy="130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pring Cloud Eureka Service Discovery Client Server Example">
            <a:extLst>
              <a:ext uri="{FF2B5EF4-FFF2-40B4-BE49-F238E27FC236}">
                <a16:creationId xmlns:a16="http://schemas.microsoft.com/office/drawing/2014/main" id="{D0E78362-10CB-D18C-F457-ED106200C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6525" y="3358181"/>
            <a:ext cx="1469353" cy="1469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pring Boot Admin Tutorial | Vojtech Ruzicka's Programming Blog">
            <a:extLst>
              <a:ext uri="{FF2B5EF4-FFF2-40B4-BE49-F238E27FC236}">
                <a16:creationId xmlns:a16="http://schemas.microsoft.com/office/drawing/2014/main" id="{81821677-4B2C-CCF7-1804-80EFAEA141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7332" y="3428997"/>
            <a:ext cx="2144322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7A77EB8-EBB1-B1B5-B3E8-C917C1AC4753}"/>
              </a:ext>
            </a:extLst>
          </p:cNvPr>
          <p:cNvSpPr txBox="1"/>
          <p:nvPr/>
        </p:nvSpPr>
        <p:spPr>
          <a:xfrm>
            <a:off x="5619364" y="3021268"/>
            <a:ext cx="70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User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E7F97-5726-4EED-C246-11E7F9DDF240}"/>
              </a:ext>
            </a:extLst>
          </p:cNvPr>
          <p:cNvSpPr txBox="1"/>
          <p:nvPr/>
        </p:nvSpPr>
        <p:spPr>
          <a:xfrm>
            <a:off x="5526032" y="4366565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Genre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CD496E6-755C-4706-7159-0AD5CCDA0316}"/>
              </a:ext>
            </a:extLst>
          </p:cNvPr>
          <p:cNvSpPr txBox="1"/>
          <p:nvPr/>
        </p:nvSpPr>
        <p:spPr>
          <a:xfrm>
            <a:off x="5546468" y="5588587"/>
            <a:ext cx="834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ierstadt"/>
                <a:ea typeface="+mn-ea"/>
                <a:cs typeface="+mn-cs"/>
              </a:rPr>
              <a:t>Movie</a:t>
            </a:r>
          </a:p>
        </p:txBody>
      </p:sp>
      <p:pic>
        <p:nvPicPr>
          <p:cNvPr id="19" name="Picture 26" descr="The Movie Data Base - TMDB – Apps bei Google Play">
            <a:extLst>
              <a:ext uri="{FF2B5EF4-FFF2-40B4-BE49-F238E27FC236}">
                <a16:creationId xmlns:a16="http://schemas.microsoft.com/office/drawing/2014/main" id="{836CED4C-CFE4-FFD9-563D-99C68BBB6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496" y="3382193"/>
            <a:ext cx="1398677" cy="139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Bogen 24">
            <a:extLst>
              <a:ext uri="{FF2B5EF4-FFF2-40B4-BE49-F238E27FC236}">
                <a16:creationId xmlns:a16="http://schemas.microsoft.com/office/drawing/2014/main" id="{388AC1B7-82D4-4224-F986-E536D173B6E6}"/>
              </a:ext>
            </a:extLst>
          </p:cNvPr>
          <p:cNvSpPr/>
          <p:nvPr/>
        </p:nvSpPr>
        <p:spPr>
          <a:xfrm rot="21062557">
            <a:off x="-3310850" y="3785249"/>
            <a:ext cx="10483356" cy="2888112"/>
          </a:xfrm>
          <a:prstGeom prst="arc">
            <a:avLst>
              <a:gd name="adj1" fmla="val 16200000"/>
              <a:gd name="adj2" fmla="val 20662143"/>
            </a:avLst>
          </a:prstGeom>
          <a:ln w="3810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B07C46CD-DFC6-BA9F-AE41-5D38812CB0E6}"/>
              </a:ext>
            </a:extLst>
          </p:cNvPr>
          <p:cNvCxnSpPr>
            <a:cxnSpLocks/>
          </p:cNvCxnSpPr>
          <p:nvPr/>
        </p:nvCxnSpPr>
        <p:spPr>
          <a:xfrm>
            <a:off x="4951168" y="2622313"/>
            <a:ext cx="512531" cy="7165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E4B31F63-5CC6-58F4-9951-8692E72D4D34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1671669" y="4429429"/>
            <a:ext cx="3639710" cy="799876"/>
          </a:xfrm>
          <a:prstGeom prst="straightConnector1">
            <a:avLst/>
          </a:prstGeom>
          <a:ln w="38100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4CEA06F5-C646-AC04-DB7E-B1B63FDD8190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6616450" y="4551231"/>
            <a:ext cx="2588219" cy="678074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 Verbindung mit Pfeil 32">
            <a:extLst>
              <a:ext uri="{FF2B5EF4-FFF2-40B4-BE49-F238E27FC236}">
                <a16:creationId xmlns:a16="http://schemas.microsoft.com/office/drawing/2014/main" id="{A6ED7D48-A13D-A7DF-82E6-53C42347DC0C}"/>
              </a:ext>
            </a:extLst>
          </p:cNvPr>
          <p:cNvCxnSpPr>
            <a:cxnSpLocks/>
            <a:endCxn id="13" idx="3"/>
          </p:cNvCxnSpPr>
          <p:nvPr/>
        </p:nvCxnSpPr>
        <p:spPr>
          <a:xfrm flipH="1" flipV="1">
            <a:off x="6596014" y="2634871"/>
            <a:ext cx="2796469" cy="749403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Bogen 34">
            <a:extLst>
              <a:ext uri="{FF2B5EF4-FFF2-40B4-BE49-F238E27FC236}">
                <a16:creationId xmlns:a16="http://schemas.microsoft.com/office/drawing/2014/main" id="{76513D3F-155F-4B62-CDF1-48CD3355C89C}"/>
              </a:ext>
            </a:extLst>
          </p:cNvPr>
          <p:cNvSpPr/>
          <p:nvPr/>
        </p:nvSpPr>
        <p:spPr>
          <a:xfrm rot="19598196">
            <a:off x="5188235" y="3536215"/>
            <a:ext cx="4290370" cy="2888112"/>
          </a:xfrm>
          <a:prstGeom prst="arc">
            <a:avLst>
              <a:gd name="adj1" fmla="val 16200000"/>
              <a:gd name="adj2" fmla="val 21496507"/>
            </a:avLst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AFFBCA73-F554-3941-B7A0-D323BA8EE78E}"/>
              </a:ext>
            </a:extLst>
          </p:cNvPr>
          <p:cNvCxnSpPr>
            <a:cxnSpLocks/>
          </p:cNvCxnSpPr>
          <p:nvPr/>
        </p:nvCxnSpPr>
        <p:spPr>
          <a:xfrm flipH="1" flipV="1">
            <a:off x="8344041" y="3996396"/>
            <a:ext cx="860628" cy="73848"/>
          </a:xfrm>
          <a:prstGeom prst="straightConnector1">
            <a:avLst/>
          </a:prstGeom>
          <a:ln w="38100">
            <a:solidFill>
              <a:srgbClr val="00B05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5E0A4B9E-C368-7DB6-B9D4-12F6E1E0D92B}"/>
              </a:ext>
            </a:extLst>
          </p:cNvPr>
          <p:cNvCxnSpPr>
            <a:cxnSpLocks/>
          </p:cNvCxnSpPr>
          <p:nvPr/>
        </p:nvCxnSpPr>
        <p:spPr>
          <a:xfrm flipH="1">
            <a:off x="10816154" y="4033550"/>
            <a:ext cx="666600" cy="0"/>
          </a:xfrm>
          <a:prstGeom prst="straightConnector1">
            <a:avLst/>
          </a:prstGeom>
          <a:ln w="38100">
            <a:solidFill>
              <a:srgbClr val="7030A0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922BFFF7-F228-469A-485A-1FC84A733C8B}"/>
              </a:ext>
            </a:extLst>
          </p:cNvPr>
          <p:cNvCxnSpPr>
            <a:cxnSpLocks/>
          </p:cNvCxnSpPr>
          <p:nvPr/>
        </p:nvCxnSpPr>
        <p:spPr>
          <a:xfrm>
            <a:off x="4847115" y="2955529"/>
            <a:ext cx="699353" cy="615066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7675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AA3B297-9683-4E38-89FA-062C53E13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82B93F8-8F2F-A046-7366-1EF5DB5E1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60"/>
            <a:ext cx="8686800" cy="1934172"/>
          </a:xfrm>
        </p:spPr>
        <p:txBody>
          <a:bodyPr>
            <a:normAutofit/>
          </a:bodyPr>
          <a:lstStyle/>
          <a:p>
            <a:r>
              <a:rPr lang="de-DE" dirty="0"/>
              <a:t>Frontend-Architektur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B8D7907-8AB9-4E98-A576-1A13AECED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873252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0C70E77-A95B-70A4-597A-879A9E69E766}"/>
              </a:ext>
            </a:extLst>
          </p:cNvPr>
          <p:cNvSpPr/>
          <p:nvPr/>
        </p:nvSpPr>
        <p:spPr>
          <a:xfrm>
            <a:off x="641006" y="5945053"/>
            <a:ext cx="10484194" cy="369333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71DED04-1D4E-ED90-B2DB-03C678AF0973}"/>
              </a:ext>
            </a:extLst>
          </p:cNvPr>
          <p:cNvSpPr txBox="1"/>
          <p:nvPr/>
        </p:nvSpPr>
        <p:spPr>
          <a:xfrm>
            <a:off x="5069863" y="6370747"/>
            <a:ext cx="126275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Backend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796F1C-0362-4BD4-579E-A1E2F0C04BC8}"/>
              </a:ext>
            </a:extLst>
          </p:cNvPr>
          <p:cNvSpPr txBox="1"/>
          <p:nvPr/>
        </p:nvSpPr>
        <p:spPr>
          <a:xfrm>
            <a:off x="5069863" y="4949481"/>
            <a:ext cx="96202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Login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813CCA7-0F77-8BD4-2925-1EF5A837E610}"/>
              </a:ext>
            </a:extLst>
          </p:cNvPr>
          <p:cNvSpPr txBox="1"/>
          <p:nvPr/>
        </p:nvSpPr>
        <p:spPr>
          <a:xfrm>
            <a:off x="4645999" y="3953909"/>
            <a:ext cx="1809751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MovieOfTheDay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81601559-C1DA-EA18-D9A9-5D4FA07133DA}"/>
              </a:ext>
            </a:extLst>
          </p:cNvPr>
          <p:cNvSpPr txBox="1"/>
          <p:nvPr/>
        </p:nvSpPr>
        <p:spPr>
          <a:xfrm>
            <a:off x="1731350" y="3946689"/>
            <a:ext cx="1333500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FilmSearch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7B11D05-962D-F376-B19B-6A5489A6E0E3}"/>
              </a:ext>
            </a:extLst>
          </p:cNvPr>
          <p:cNvSpPr txBox="1"/>
          <p:nvPr/>
        </p:nvSpPr>
        <p:spPr>
          <a:xfrm>
            <a:off x="8722278" y="3918508"/>
            <a:ext cx="96202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/>
              <a:t>Profile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8EA5745-79EE-1BEC-0492-DFF6AB833AEC}"/>
              </a:ext>
            </a:extLst>
          </p:cNvPr>
          <p:cNvSpPr txBox="1"/>
          <p:nvPr/>
        </p:nvSpPr>
        <p:spPr>
          <a:xfrm>
            <a:off x="3258271" y="2077202"/>
            <a:ext cx="136207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FilmDetails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610CA64-F600-A9AF-9CCB-5D2F302CC126}"/>
              </a:ext>
            </a:extLst>
          </p:cNvPr>
          <p:cNvSpPr txBox="1"/>
          <p:nvPr/>
        </p:nvSpPr>
        <p:spPr>
          <a:xfrm>
            <a:off x="1345587" y="3089244"/>
            <a:ext cx="2105025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/>
              <a:t>FilmSearchResults</a:t>
            </a:r>
            <a:endParaRPr lang="de-DE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100A2376-44CF-0A76-E0A4-103A12F28EDF}"/>
              </a:ext>
            </a:extLst>
          </p:cNvPr>
          <p:cNvSpPr/>
          <p:nvPr/>
        </p:nvSpPr>
        <p:spPr>
          <a:xfrm>
            <a:off x="330556" y="1790700"/>
            <a:ext cx="10741369" cy="3857625"/>
          </a:xfrm>
          <a:prstGeom prst="ellipse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49C15B15-CE45-562E-5548-CC7FBFBD6C1B}"/>
              </a:ext>
            </a:extLst>
          </p:cNvPr>
          <p:cNvCxnSpPr/>
          <p:nvPr/>
        </p:nvCxnSpPr>
        <p:spPr>
          <a:xfrm>
            <a:off x="5181600" y="5648325"/>
            <a:ext cx="0" cy="2967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16686A1F-8115-9220-348B-42CE9B35DC02}"/>
              </a:ext>
            </a:extLst>
          </p:cNvPr>
          <p:cNvCxnSpPr>
            <a:cxnSpLocks/>
          </p:cNvCxnSpPr>
          <p:nvPr/>
        </p:nvCxnSpPr>
        <p:spPr>
          <a:xfrm flipV="1">
            <a:off x="6096000" y="5648325"/>
            <a:ext cx="0" cy="29672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E9EDFE7F-05FD-A85F-6DE2-0B21FD4D0F1E}"/>
              </a:ext>
            </a:extLst>
          </p:cNvPr>
          <p:cNvCxnSpPr>
            <a:cxnSpLocks/>
            <a:endCxn id="4" idx="2"/>
          </p:cNvCxnSpPr>
          <p:nvPr/>
        </p:nvCxnSpPr>
        <p:spPr>
          <a:xfrm flipH="1" flipV="1">
            <a:off x="5550876" y="5318813"/>
            <a:ext cx="1" cy="32951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56208437-A386-2406-30A9-B432444A22AE}"/>
              </a:ext>
            </a:extLst>
          </p:cNvPr>
          <p:cNvCxnSpPr>
            <a:cxnSpLocks/>
            <a:stCxn id="4" idx="0"/>
            <a:endCxn id="9" idx="2"/>
          </p:cNvCxnSpPr>
          <p:nvPr/>
        </p:nvCxnSpPr>
        <p:spPr>
          <a:xfrm flipH="1" flipV="1">
            <a:off x="5550875" y="4323241"/>
            <a:ext cx="1" cy="6262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33167916-C8D7-57AB-639A-586B16BF648B}"/>
              </a:ext>
            </a:extLst>
          </p:cNvPr>
          <p:cNvCxnSpPr>
            <a:cxnSpLocks/>
          </p:cNvCxnSpPr>
          <p:nvPr/>
        </p:nvCxnSpPr>
        <p:spPr>
          <a:xfrm>
            <a:off x="6455750" y="3953909"/>
            <a:ext cx="226652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mit Pfeil 30">
            <a:extLst>
              <a:ext uri="{FF2B5EF4-FFF2-40B4-BE49-F238E27FC236}">
                <a16:creationId xmlns:a16="http://schemas.microsoft.com/office/drawing/2014/main" id="{FDA5A86E-9C05-8CC3-E93E-4D1D84E44726}"/>
              </a:ext>
            </a:extLst>
          </p:cNvPr>
          <p:cNvCxnSpPr>
            <a:cxnSpLocks/>
          </p:cNvCxnSpPr>
          <p:nvPr/>
        </p:nvCxnSpPr>
        <p:spPr>
          <a:xfrm flipH="1">
            <a:off x="6474619" y="4287840"/>
            <a:ext cx="2247658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2C695B85-DAE6-B5B1-40A5-45FBBB3BEE51}"/>
              </a:ext>
            </a:extLst>
          </p:cNvPr>
          <p:cNvCxnSpPr>
            <a:cxnSpLocks/>
          </p:cNvCxnSpPr>
          <p:nvPr/>
        </p:nvCxnSpPr>
        <p:spPr>
          <a:xfrm>
            <a:off x="3064850" y="4323241"/>
            <a:ext cx="158114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459A72A6-F266-AC4F-6FCC-7B8D0E9521BD}"/>
              </a:ext>
            </a:extLst>
          </p:cNvPr>
          <p:cNvCxnSpPr>
            <a:cxnSpLocks/>
          </p:cNvCxnSpPr>
          <p:nvPr/>
        </p:nvCxnSpPr>
        <p:spPr>
          <a:xfrm flipH="1">
            <a:off x="3064850" y="3953909"/>
            <a:ext cx="1581149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141D270A-0793-9284-DC34-98529A807943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620346" y="2446534"/>
            <a:ext cx="930529" cy="15073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D3DA5892-83BB-F389-3453-91830AE3F29D}"/>
              </a:ext>
            </a:extLst>
          </p:cNvPr>
          <p:cNvCxnSpPr>
            <a:cxnSpLocks/>
          </p:cNvCxnSpPr>
          <p:nvPr/>
        </p:nvCxnSpPr>
        <p:spPr>
          <a:xfrm>
            <a:off x="4424218" y="2446534"/>
            <a:ext cx="930529" cy="150015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F5176D37-490E-98D9-5973-76CECEF928B1}"/>
              </a:ext>
            </a:extLst>
          </p:cNvPr>
          <p:cNvCxnSpPr>
            <a:cxnSpLocks/>
          </p:cNvCxnSpPr>
          <p:nvPr/>
        </p:nvCxnSpPr>
        <p:spPr>
          <a:xfrm flipV="1">
            <a:off x="3036596" y="2453754"/>
            <a:ext cx="290010" cy="6354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4D597E77-2F6A-A255-59BC-FD42916D834E}"/>
              </a:ext>
            </a:extLst>
          </p:cNvPr>
          <p:cNvCxnSpPr>
            <a:cxnSpLocks/>
          </p:cNvCxnSpPr>
          <p:nvPr/>
        </p:nvCxnSpPr>
        <p:spPr>
          <a:xfrm flipH="1">
            <a:off x="3169444" y="2453754"/>
            <a:ext cx="281168" cy="6354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 Verbindung mit Pfeil 69">
            <a:extLst>
              <a:ext uri="{FF2B5EF4-FFF2-40B4-BE49-F238E27FC236}">
                <a16:creationId xmlns:a16="http://schemas.microsoft.com/office/drawing/2014/main" id="{AE04796D-0760-35C1-4D8E-72A46FF81F19}"/>
              </a:ext>
            </a:extLst>
          </p:cNvPr>
          <p:cNvCxnSpPr>
            <a:cxnSpLocks/>
          </p:cNvCxnSpPr>
          <p:nvPr/>
        </p:nvCxnSpPr>
        <p:spPr>
          <a:xfrm flipV="1">
            <a:off x="2595563" y="3458576"/>
            <a:ext cx="204023" cy="48089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Gerade Verbindung mit Pfeil 70">
            <a:extLst>
              <a:ext uri="{FF2B5EF4-FFF2-40B4-BE49-F238E27FC236}">
                <a16:creationId xmlns:a16="http://schemas.microsoft.com/office/drawing/2014/main" id="{3FA4DF50-0554-D4D3-CB05-182BE3ABF2F1}"/>
              </a:ext>
            </a:extLst>
          </p:cNvPr>
          <p:cNvCxnSpPr>
            <a:cxnSpLocks/>
          </p:cNvCxnSpPr>
          <p:nvPr/>
        </p:nvCxnSpPr>
        <p:spPr>
          <a:xfrm flipH="1">
            <a:off x="2714625" y="3458576"/>
            <a:ext cx="208967" cy="48811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Verbinder: gewinkelt 76">
            <a:extLst>
              <a:ext uri="{FF2B5EF4-FFF2-40B4-BE49-F238E27FC236}">
                <a16:creationId xmlns:a16="http://schemas.microsoft.com/office/drawing/2014/main" id="{49635349-6F07-3C90-8BD2-F1A3B90D901F}"/>
              </a:ext>
            </a:extLst>
          </p:cNvPr>
          <p:cNvCxnSpPr>
            <a:cxnSpLocks/>
            <a:stCxn id="12" idx="2"/>
            <a:endCxn id="11" idx="2"/>
          </p:cNvCxnSpPr>
          <p:nvPr/>
        </p:nvCxnSpPr>
        <p:spPr>
          <a:xfrm rot="5400000">
            <a:off x="5786606" y="899335"/>
            <a:ext cx="28181" cy="6805191"/>
          </a:xfrm>
          <a:prstGeom prst="bentConnector3">
            <a:avLst>
              <a:gd name="adj1" fmla="val 1002157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Verbinder: gewinkelt 96">
            <a:extLst>
              <a:ext uri="{FF2B5EF4-FFF2-40B4-BE49-F238E27FC236}">
                <a16:creationId xmlns:a16="http://schemas.microsoft.com/office/drawing/2014/main" id="{BDFB3426-0D7B-37C2-9677-05ABB5F43FF8}"/>
              </a:ext>
            </a:extLst>
          </p:cNvPr>
          <p:cNvCxnSpPr>
            <a:cxnSpLocks/>
            <a:stCxn id="11" idx="2"/>
          </p:cNvCxnSpPr>
          <p:nvPr/>
        </p:nvCxnSpPr>
        <p:spPr>
          <a:xfrm rot="5400000" flipH="1" flipV="1">
            <a:off x="5916380" y="755118"/>
            <a:ext cx="42623" cy="7079184"/>
          </a:xfrm>
          <a:prstGeom prst="bentConnector4">
            <a:avLst>
              <a:gd name="adj1" fmla="val -937330"/>
              <a:gd name="adj2" fmla="val 99978"/>
            </a:avLst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119603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550</Words>
  <Application>Microsoft Office PowerPoint</Application>
  <PresentationFormat>Breitbild</PresentationFormat>
  <Paragraphs>123</Paragraphs>
  <Slides>23</Slides>
  <Notes>23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Bierstadt</vt:lpstr>
      <vt:lpstr>Calibri</vt:lpstr>
      <vt:lpstr>GestaltVTI</vt:lpstr>
      <vt:lpstr>SE3-Projekt – What am I watching</vt:lpstr>
      <vt:lpstr>Tech-Stack</vt:lpstr>
      <vt:lpstr>Vorgehensweise</vt:lpstr>
      <vt:lpstr>Architektur der Anwendung</vt:lpstr>
      <vt:lpstr>Backend-Architektur</vt:lpstr>
      <vt:lpstr>Backend-Architektur</vt:lpstr>
      <vt:lpstr>Backend-Architektur</vt:lpstr>
      <vt:lpstr>Backend-Architektur</vt:lpstr>
      <vt:lpstr>Frontend-Architektur</vt:lpstr>
      <vt:lpstr>Polarion</vt:lpstr>
      <vt:lpstr>Meta-Anforderungen</vt:lpstr>
      <vt:lpstr>Meta-Anforderungen</vt:lpstr>
      <vt:lpstr>Meta-Anforderungen</vt:lpstr>
      <vt:lpstr>Meta-Anforderungen</vt:lpstr>
      <vt:lpstr>Meta-Anforderungen</vt:lpstr>
      <vt:lpstr>Meta-Anforderungen</vt:lpstr>
      <vt:lpstr>Unsere Anforderungen</vt:lpstr>
      <vt:lpstr>Unsere Anforderungen</vt:lpstr>
      <vt:lpstr>Unsere Anforderungen</vt:lpstr>
      <vt:lpstr>Unsere Anforderungen</vt:lpstr>
      <vt:lpstr>Live-Demo</vt:lpstr>
      <vt:lpstr>Umsetzung im Code</vt:lpstr>
      <vt:lpstr>Abschluss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SE3-Projekt – What am I watching</dc:title>
  <dc:creator>Simon Kritzer</dc:creator>
  <cp:lastModifiedBy>Marco Lichtenberger</cp:lastModifiedBy>
  <cp:revision>11</cp:revision>
  <dcterms:created xsi:type="dcterms:W3CDTF">2022-07-06T10:06:51Z</dcterms:created>
  <dcterms:modified xsi:type="dcterms:W3CDTF">2022-07-12T08:48:22Z</dcterms:modified>
</cp:coreProperties>
</file>

<file path=docProps/thumbnail.jpeg>
</file>